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0018713" cy="68881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C896B97-F92C-4794-9489-2B20656041D1}">
          <p14:sldIdLst>
            <p14:sldId id="256"/>
            <p14:sldId id="26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nig" initials="G" lastIdx="1" clrIdx="0">
    <p:extLst>
      <p:ext uri="{19B8F6BF-5375-455C-9EA6-DF929625EA0E}">
        <p15:presenceInfo xmlns:p15="http://schemas.microsoft.com/office/powerpoint/2012/main" userId="Gerni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68D"/>
    <a:srgbClr val="971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50" autoAdjust="0"/>
  </p:normalViewPr>
  <p:slideViewPr>
    <p:cSldViewPr snapToGrid="0">
      <p:cViewPr varScale="1">
        <p:scale>
          <a:sx n="98" d="100"/>
          <a:sy n="98" d="100"/>
        </p:scale>
        <p:origin x="25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BD2FD62-E5F8-CB0E-EB0D-F0295281DC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2454C71-29DE-F30E-BFB0-6DAC0E79B8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313" y="0"/>
            <a:ext cx="4341812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5492E-6FAF-46F2-9FB4-D1724A5D5155}" type="datetime1">
              <a:rPr lang="de-DE" smtClean="0"/>
              <a:t>27.01.2025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4E9D16-A5FC-5FDE-042A-828EEEBF18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CC00B8-E9DC-B47E-FDB5-D512FB0EAB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313" y="6542088"/>
            <a:ext cx="4341812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BB1BF-5301-48C1-8F1B-F8548931CB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3620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4952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C2564540-86E8-4AFB-9DCD-3E90211BD0B2}" type="datetime1">
              <a:rPr lang="de-DE" smtClean="0"/>
              <a:t>27.01.2025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54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1872" y="3314928"/>
            <a:ext cx="8014970" cy="2712215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6BEF101-807B-4E46-B792-BC261ED3E6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1322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EF101-807B-4E46-B792-BC261ED3E6D2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B3B359-BA5D-6588-DF2E-D8E1747C11A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9E6E58-AF2C-44E4-AD14-649E383F30FC}" type="datetime1">
              <a:rPr lang="de-DE" smtClean="0"/>
              <a:t>27.01.2025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82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gleicher Wertigkeit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EF101-807B-4E46-B792-BC261ED3E6D2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5682C6-AE8F-5CEB-0D3A-28889E0A331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9707891-7A8C-4745-8ADF-10AD33765E7A}" type="datetime1">
              <a:rPr lang="de-DE" smtClean="0"/>
              <a:t>27.01.2025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87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gemeinsame Schulwege, Fahrgemeinschaften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EF101-807B-4E46-B792-BC261ED3E6D2}" type="slidenum">
              <a:rPr lang="de-DE" smtClean="0"/>
              <a:t>9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FA920C-6D3C-88C7-3BF2-0C445423B03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47065BA-0FCB-4452-8C97-9FE49D77FE7D}" type="datetime1">
              <a:rPr lang="de-DE" smtClean="0"/>
              <a:t>27.01.2025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7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C8230442-009B-4C94-B371-84649D1DB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EA868D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0EDE1D-3EBC-4B8A-BDCD-DBDC0D5E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971B24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Arial Rounded MT Bold" panose="020F0704030504030204" pitchFamily="34" charset="0"/>
                <a:cs typeface="Helvetica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40954DC8-0D2C-4C6B-A32B-6E83DAF2515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523998" y="6356348"/>
            <a:ext cx="27432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46782FB3-D9D3-4E85-8E1A-F581668A40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553202" y="6356349"/>
            <a:ext cx="41148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27.01.2025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69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4F8FA-3FE1-4EE5-B156-68CCB2B1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96D33-5C58-41B1-B2A0-359D003E1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39C5FF-6551-4AB5-BC11-E5C910F4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37667-0024-403E-B2F0-3D170DE1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D117B-17EE-4FB2-8521-9BD5610F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61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D7491F7-4DCC-4D3A-B54E-057294C10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3C7789-5095-4EE6-BF27-EA6FE0688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96EB7E-F86F-4541-80B2-F8D48530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F9F2CF-5AAC-479B-BF6B-2DE9761C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C5755B-96A9-4C00-A8DB-48EE0337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51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078F5-EEFB-4F6D-A295-ADF8677A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372"/>
            <a:ext cx="7406371" cy="942388"/>
          </a:xfrm>
          <a:solidFill>
            <a:srgbClr val="971B24"/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686E29-762D-41A0-8447-3006CB34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CD9EB7D-621E-40EC-B4EC-845C6243BC84}"/>
              </a:ext>
            </a:extLst>
          </p:cNvPr>
          <p:cNvSpPr txBox="1">
            <a:spLocks/>
          </p:cNvSpPr>
          <p:nvPr userDrawn="1"/>
        </p:nvSpPr>
        <p:spPr>
          <a:xfrm>
            <a:off x="838200" y="6203340"/>
            <a:ext cx="5257800" cy="440348"/>
          </a:xfrm>
          <a:prstGeom prst="rect">
            <a:avLst/>
          </a:prstGeom>
          <a:solidFill>
            <a:srgbClr val="EA868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de-DE" sz="1600" dirty="0">
                <a:solidFill>
                  <a:schemeClr val="bg1"/>
                </a:solidFill>
                <a:latin typeface="+mn-lt"/>
              </a:rPr>
              <a:t>27.01.2025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21F504A-6D32-41D7-93E1-730CBCB5F522}"/>
              </a:ext>
            </a:extLst>
          </p:cNvPr>
          <p:cNvSpPr txBox="1">
            <a:spLocks/>
          </p:cNvSpPr>
          <p:nvPr userDrawn="1"/>
        </p:nvSpPr>
        <p:spPr>
          <a:xfrm>
            <a:off x="6096000" y="6203340"/>
            <a:ext cx="5257800" cy="440348"/>
          </a:xfrm>
          <a:prstGeom prst="rect">
            <a:avLst/>
          </a:prstGeom>
          <a:solidFill>
            <a:srgbClr val="EA868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de-DE" sz="1600" dirty="0">
                <a:solidFill>
                  <a:schemeClr val="bg1"/>
                </a:solidFill>
                <a:latin typeface="+mn-lt"/>
              </a:rPr>
              <a:t>Goethe-Gymnasium Nauen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FDA50E9-5A2B-4015-B60A-0467707C58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71" y="274382"/>
            <a:ext cx="310922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5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F2237-D54A-4E06-A213-0E5F6E88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9E662A-11E5-4262-83BD-D17043484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5A7149-28F5-42A2-AAC8-32D5DBB2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4545B-F828-4D2C-9A4D-DE3ACE29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1CB2D0-2CF6-4FE0-82AD-7BAD8A87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5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15C3F-F107-46FB-A89B-F52CD82B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AEF563-9EBA-4998-AE49-52302EF03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E5630F-C7D3-453A-A153-2743A4DBF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0D21C3-AE6A-4F66-B62C-FBAE7992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98C1A0-5F3F-4325-8679-E4D00740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EBE3FE-B672-4E2D-BD71-EAED80C8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3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384E3-57FF-4420-A69F-B0EB2BEF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CF78DB-47CA-41EC-9EFE-13BA4C0D6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37A08E-C253-49E7-A540-410C0D9DE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7D58FA-0FC8-464B-A3C8-1B1909CDB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2033F5-B41A-4E92-9061-86E13140F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16F8723-21FF-46FF-AF67-F36B950A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B69DC8C-0633-47A8-92E7-D91FBF5A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2972F1-632D-4618-88A6-3AC42DA0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9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A8C5B-9A43-448E-9E7D-E11D7AED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BD5CC-A61A-4F39-81C3-87608009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75A7B8-0966-4CA5-9BA8-3D66886F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2F4E3-D6EA-47ED-89CE-CE82D06F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4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C327C8-2EF0-4F72-8E2F-95456482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B4646D-56DB-4055-96AA-049D1E66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95C348-070E-449B-AC98-35CD2DAC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0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CA74D-AB9A-445F-AF01-50B783185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BA080-76EE-48FC-A6E1-F037EAD0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59FA92-0BE6-4C47-9CBB-2511D2D18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CF6FCE-05C6-48AB-899B-B3D4D7CE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FAF99A-157F-437F-9345-22BA6B9C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883EEC-E414-439B-A125-D29357E4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31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C4E02-1C89-4DA6-A3D1-E2933F54A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4F845-085D-4153-ACE7-BE45D1F94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019CEC-42FC-4F24-BBD5-6E2BA9141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49B163-3DE6-40EF-BE23-7AA3DF19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CE4CD-D3D9-4522-8C20-3C505C1E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27.01.2025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D205A2-A407-430E-85EC-FB6F0C94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70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C378D9-4F3E-481E-8D12-D9F058A6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1A04B7-09B1-4F8C-93B5-39F5A5C73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84CD19-A799-407E-A0AB-2DA84A01B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A15005-CE90-422E-9307-F3871B680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27.01.2025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6390FD-B925-474A-9549-F2F3727A9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BCB1-633D-4A96-9AE1-CCEA062593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80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474EF-2276-43C4-BCC2-85027F4BD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Herzlich Willkommen </a:t>
            </a:r>
            <a:br>
              <a:rPr lang="de-DE" sz="4000" dirty="0"/>
            </a:br>
            <a:r>
              <a:rPr lang="de-DE" sz="4000" dirty="0"/>
              <a:t>am Goethe-Gymnasium Nauen!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9D8CD9-300F-43CA-A333-271231F1F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71BD55-812B-447B-ABDB-642A59725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385" y="4061124"/>
            <a:ext cx="3109229" cy="1036410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004461-672C-4B82-A746-01DA9AAFC74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27.01.2025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654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409D8CD9-300F-43CA-A333-271231F1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de-DE" dirty="0"/>
              <a:t> 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3474EF-2276-43C4-BCC2-85027F4BD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de-DE" dirty="0"/>
              <a:t>Vielen Dank für </a:t>
            </a:r>
            <a:br>
              <a:rPr lang="de-DE" dirty="0"/>
            </a:br>
            <a:r>
              <a:rPr lang="de-DE" dirty="0"/>
              <a:t>Ihre Aufmerksamkeit!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004461-672C-4B82-A746-01DA9AAFC74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553202" y="6356349"/>
            <a:ext cx="4114800" cy="365125"/>
          </a:xfrm>
        </p:spPr>
        <p:txBody>
          <a:bodyPr/>
          <a:lstStyle/>
          <a:p>
            <a:r>
              <a:rPr lang="de-DE"/>
              <a:t>27.01.2025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71BD55-812B-447B-ABDB-642A59725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385" y="3911714"/>
            <a:ext cx="310922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3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474EF-2276-43C4-BCC2-85027F4BD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Informationsveranstaltung zum Aufnahmeverfahren Klasse 7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9D8CD9-300F-43CA-A333-271231F1F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71BD55-812B-447B-ABDB-642A59725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385" y="4006328"/>
            <a:ext cx="3109229" cy="1036410"/>
          </a:xfrm>
          <a:prstGeom prst="rect">
            <a:avLst/>
          </a:prstGeom>
        </p:spPr>
      </p:pic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004461-672C-4B82-A746-01DA9AAFC74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27.01.2025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035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Ausgangslage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Verordnung über die Bildungsgänge in der Sek. I vom 02.08.2007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Vierzügigkeit (4 Klassen je Jahrgangsstufe)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Klassenfrequenz: maximal 28 Schülerinnen und Schüler je Klasse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Wir nehmen für das kommende Schuljahr </a:t>
            </a:r>
            <a:r>
              <a:rPr lang="de-DE" b="1" dirty="0"/>
              <a:t>4 siebente Klassen mit 112 Schülerinnen und Schülern</a:t>
            </a:r>
            <a:r>
              <a:rPr lang="de-DE" dirty="0"/>
              <a:t> auf.</a:t>
            </a:r>
          </a:p>
        </p:txBody>
      </p:sp>
    </p:spTree>
    <p:extLst>
      <p:ext uri="{BB962C8B-B14F-4D97-AF65-F5344CB8AC3E}">
        <p14:creationId xmlns:p14="http://schemas.microsoft.com/office/powerpoint/2010/main" val="131111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3945116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Anmeldung		Angabe des Erst- </a:t>
            </a:r>
            <a:r>
              <a:rPr lang="de-DE" b="1" dirty="0"/>
              <a:t>und</a:t>
            </a:r>
            <a:r>
              <a:rPr lang="de-DE" dirty="0"/>
              <a:t> Zweitwunschs einer</a:t>
            </a:r>
            <a:br>
              <a:rPr lang="de-DE" dirty="0"/>
            </a:br>
            <a:r>
              <a:rPr lang="de-DE" dirty="0"/>
              <a:t>			weiterführenden Schule</a:t>
            </a:r>
          </a:p>
          <a:p>
            <a:pPr marL="2693988" indent="-2693988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Abgabetermin	10.02.2025 bis 12.02.2025</a:t>
            </a:r>
          </a:p>
          <a:p>
            <a:pPr marL="2693988" indent="-2693988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Unterlagen	Anmeldeformular</a:t>
            </a:r>
          </a:p>
          <a:p>
            <a:pPr marL="2693988" indent="-2693988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	Kopie des Grundschulgutachtens</a:t>
            </a:r>
          </a:p>
          <a:p>
            <a:pPr marL="2693988" indent="-2693988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	Kopie des Halbjahreszeugnisses</a:t>
            </a:r>
          </a:p>
        </p:txBody>
      </p:sp>
    </p:spTree>
    <p:extLst>
      <p:ext uri="{BB962C8B-B14F-4D97-AF65-F5344CB8AC3E}">
        <p14:creationId xmlns:p14="http://schemas.microsoft.com/office/powerpoint/2010/main" val="18572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3945116"/>
          </a:xfrm>
        </p:spPr>
        <p:txBody>
          <a:bodyPr anchor="ctr" anchorCtr="0">
            <a:normAutofit/>
          </a:bodyPr>
          <a:lstStyle/>
          <a:p>
            <a:pPr marL="514350" indent="-514350" algn="ctr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de-DE" sz="4400" dirty="0"/>
              <a:t>Eignungsfeststellung</a:t>
            </a:r>
          </a:p>
          <a:p>
            <a:pPr marL="514350" indent="-514350" algn="ctr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de-DE" sz="4400" dirty="0"/>
              <a:t>Auswahlverfahren</a:t>
            </a:r>
          </a:p>
          <a:p>
            <a:pPr marL="514350" indent="-514350" algn="ctr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de-DE" sz="4400" dirty="0"/>
              <a:t>ggf. Zuweisungsverfahren</a:t>
            </a:r>
          </a:p>
        </p:txBody>
      </p:sp>
    </p:spTree>
    <p:extLst>
      <p:ext uri="{BB962C8B-B14F-4D97-AF65-F5344CB8AC3E}">
        <p14:creationId xmlns:p14="http://schemas.microsoft.com/office/powerpoint/2010/main" val="303424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Eignungsfeststellung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3945116"/>
          </a:xfrm>
        </p:spPr>
        <p:txBody>
          <a:bodyPr anchor="ctr" anchorCtr="0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§ 41 Sek-I-Verordnung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Feststellung der Fähigkeiten, Leistungen und Neigungen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Bildungsgangempfehlung zum Erwerb der AHR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Summe der Noten der Fächer Mathematik, Deutsch und erste Fremdsprache nicht höher als 7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ggf. Probeunterricht (14.03.2025)</a:t>
            </a:r>
          </a:p>
        </p:txBody>
      </p:sp>
    </p:spTree>
    <p:extLst>
      <p:ext uri="{BB962C8B-B14F-4D97-AF65-F5344CB8AC3E}">
        <p14:creationId xmlns:p14="http://schemas.microsoft.com/office/powerpoint/2010/main" val="295104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Auswahlverfahren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657"/>
            <a:ext cx="10515600" cy="457440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§ 43 Sek-I-Verordnung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erfolgt durch die Schulleitung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Vorrang haben Grundschulgutachten und Halbjahreszeugnis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Vergleichen der Fähigkeiten, Leistungen und Neigungen durch u. a. folgende Kriterien:</a:t>
            </a:r>
            <a:br>
              <a:rPr lang="de-DE" dirty="0"/>
            </a:br>
            <a:endParaRPr lang="de-DE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3500" dirty="0"/>
              <a:t> Summe und Durchschnitt der Hauptfächer (Abiturrelevanz!)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3500" dirty="0"/>
              <a:t> Durchschnittsnote Zeugnis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3500" dirty="0"/>
              <a:t> Leistungskennziffer (Fähigkeiten und Leistungen – Grundschulgutachten)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3500" dirty="0"/>
              <a:t> Verbalurteil (Engagement, soziale Kompetenzen, Mitarbeit, Fähigkeiten, Interessen)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3500" i="1" dirty="0"/>
              <a:t> ggf. Durchschnittsnote des vorherigen Zeugnisses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de-DE" sz="3500" i="1" dirty="0"/>
              <a:t> ggf. ASV-Noten (Arbeits- und Sozialverhalten)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de-DE" dirty="0"/>
          </a:p>
          <a:p>
            <a:pPr marL="457200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89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Zuweisungsverfahren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3945116"/>
          </a:xfrm>
        </p:spPr>
        <p:txBody>
          <a:bodyPr anchor="ctr" anchorCtr="0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§ 7 Sek-I-Verordnung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Falls eine Aufnahme weder durch die Erstwunsch noch durch die Zweitwunschschule erfolgt:</a:t>
            </a:r>
            <a:br>
              <a:rPr lang="de-DE" dirty="0"/>
            </a:br>
            <a:r>
              <a:rPr lang="de-DE" dirty="0"/>
              <a:t>Schulamt schlägt</a:t>
            </a:r>
            <a:r>
              <a:rPr lang="de-DE" b="1" dirty="0"/>
              <a:t> </a:t>
            </a:r>
            <a:r>
              <a:rPr lang="de-DE" dirty="0"/>
              <a:t>Schulen mit freien Kapazitäten vor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Postausgang für die Zuweisungen und Aufnahmebestätigungen für alle Schülerinnen und Schüler ist </a:t>
            </a:r>
            <a:r>
              <a:rPr lang="de-DE" b="1" dirty="0">
                <a:solidFill>
                  <a:srgbClr val="FF0000"/>
                </a:solidFill>
              </a:rPr>
              <a:t>Freitag der 13.06.2025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232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41251-E4DE-478A-B2B3-5D4A360E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geht‘s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0B7188-A53C-4F7B-ACFB-43CD3F1E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002"/>
            <a:ext cx="10515600" cy="4266696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sz="3600" b="1" dirty="0"/>
              <a:t>Klassenbildung</a:t>
            </a:r>
            <a:endParaRPr lang="de-DE" b="1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Einteilung der Klassen erfolgt nach verschiedenen Merkmalen: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gemeinsame Grundschule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nahe Wohnorte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ausgewogenes Geschlechterverhältnis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rgbClr val="FF0000"/>
                </a:solidFill>
              </a:rPr>
              <a:t>Nutzen Sie die Möglichkeiten für Anmerkungen im Anmeldeformular:</a:t>
            </a:r>
            <a:br>
              <a:rPr lang="de-DE" dirty="0"/>
            </a:br>
            <a:r>
              <a:rPr lang="de-DE" dirty="0"/>
              <a:t>Wer möchte mit wem? (maximal 3 Wünsche!)</a:t>
            </a:r>
            <a:br>
              <a:rPr lang="de-DE" dirty="0"/>
            </a:br>
            <a:r>
              <a:rPr lang="de-DE" dirty="0"/>
              <a:t>Wer möchte mit wem nicht? Geschwister?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Termin der ersten Elternversammlung Klasse 7: 7.Juli (Montag)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84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347</Words>
  <Application>Microsoft Office PowerPoint</Application>
  <PresentationFormat>Breitbild</PresentationFormat>
  <Paragraphs>62</Paragraphs>
  <Slides>10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Wingdings</vt:lpstr>
      <vt:lpstr>Office</vt:lpstr>
      <vt:lpstr>Herzlich Willkommen  am Goethe-Gymnasium Nauen!</vt:lpstr>
      <vt:lpstr>Informationsveranstaltung zum Aufnahmeverfahren Klasse 7</vt:lpstr>
      <vt:lpstr>Ausgangslage</vt:lpstr>
      <vt:lpstr>Aufnahmeverfahren</vt:lpstr>
      <vt:lpstr>Aufnahmeverfahren</vt:lpstr>
      <vt:lpstr>1. Eignungsfeststellung</vt:lpstr>
      <vt:lpstr>2. Auswahlverfahren</vt:lpstr>
      <vt:lpstr>3. Zuweisungsverfahren</vt:lpstr>
      <vt:lpstr>Wie geht‘s weiter?</vt:lpstr>
      <vt:lpstr>Vielen Dank für 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Informationsveranstaltung zum Aufnahmeverfahren Klasse 7</dc:title>
  <dc:creator>Axel Heider</dc:creator>
  <cp:lastModifiedBy>Maurice Gernig</cp:lastModifiedBy>
  <cp:revision>36</cp:revision>
  <cp:lastPrinted>2020-01-26T18:01:51Z</cp:lastPrinted>
  <dcterms:created xsi:type="dcterms:W3CDTF">2020-01-25T17:30:12Z</dcterms:created>
  <dcterms:modified xsi:type="dcterms:W3CDTF">2025-01-28T17:36:25Z</dcterms:modified>
</cp:coreProperties>
</file>