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10018713" cy="688816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8C896B97-F92C-4794-9489-2B20656041D1}">
          <p14:sldIdLst>
            <p14:sldId id="256"/>
            <p14:sldId id="265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nig" initials="G" lastIdx="1" clrIdx="0">
    <p:extLst>
      <p:ext uri="{19B8F6BF-5375-455C-9EA6-DF929625EA0E}">
        <p15:presenceInfo xmlns:p15="http://schemas.microsoft.com/office/powerpoint/2012/main" userId="Gerni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868D"/>
    <a:srgbClr val="971B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250" autoAdjust="0"/>
  </p:normalViewPr>
  <p:slideViewPr>
    <p:cSldViewPr snapToGrid="0">
      <p:cViewPr varScale="1">
        <p:scale>
          <a:sx n="98" d="100"/>
          <a:sy n="98" d="100"/>
        </p:scale>
        <p:origin x="258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5BD2FD62-E5F8-CB0E-EB0D-F0295281DC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2454C71-29DE-F30E-BFB0-6DAC0E79B8E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675313" y="0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65492E-6FAF-46F2-9FB4-D1724A5D5155}" type="datetime1">
              <a:rPr lang="de-DE" smtClean="0"/>
              <a:t>27.01.2025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94E9D16-A5FC-5FDE-042A-828EEEBF18C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42088"/>
            <a:ext cx="4341813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89CC00B8-E9DC-B47E-FDB5-D512FB0EABB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675313" y="6542088"/>
            <a:ext cx="4341812" cy="3460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4BB1BF-5301-48C1-8F1B-F8548931CB3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362016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74952" y="1"/>
            <a:ext cx="4341442" cy="345604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C2564540-86E8-4AFB-9DCD-3E90211BD0B2}" type="datetime1">
              <a:rPr lang="de-DE" smtClean="0"/>
              <a:t>27.01.2025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941638" y="860425"/>
            <a:ext cx="4135437" cy="2325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1001872" y="3314928"/>
            <a:ext cx="8014970" cy="2712215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74952" y="6542560"/>
            <a:ext cx="4341442" cy="345603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F6BEF101-807B-4E46-B792-BC261ED3E6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3132236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BEF101-807B-4E46-B792-BC261ED3E6D2}" type="slidenum">
              <a:rPr lang="de-DE" smtClean="0"/>
              <a:t>3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CB3B359-BA5D-6588-DF2E-D8E1747C11AE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499E6E58-AF2C-44E4-AD14-649E383F30FC}" type="datetime1">
              <a:rPr lang="de-DE" smtClean="0"/>
              <a:t>27.01.2025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38299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 gleicher Wertigkeit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BEF101-807B-4E46-B792-BC261ED3E6D2}" type="slidenum">
              <a:rPr lang="de-DE" smtClean="0"/>
              <a:t>7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5682C6-AE8F-5CEB-0D3A-28889E0A331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09707891-7A8C-4745-8ADF-10AD33765E7A}" type="datetime1">
              <a:rPr lang="de-DE" smtClean="0"/>
              <a:t>27.01.2025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9871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gemeinsame Schulwege, Fahrgemeinschaften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BEF101-807B-4E46-B792-BC261ED3E6D2}" type="slidenum">
              <a:rPr lang="de-DE" smtClean="0"/>
              <a:t>9</a:t>
            </a:fld>
            <a:endParaRPr lang="de-DE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8FA920C-6D3C-88C7-3BF2-0C445423B03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fld id="{B47065BA-0FCB-4452-8C97-9FE49D77FE7D}" type="datetime1">
              <a:rPr lang="de-DE" smtClean="0"/>
              <a:t>27.01.2025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070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C8230442-009B-4C94-B371-84649D1DB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solidFill>
            <a:srgbClr val="EA868D"/>
          </a:solidFill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20EDE1D-3EBC-4B8A-BDCD-DBDC0D5EF8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solidFill>
            <a:srgbClr val="971B24"/>
          </a:solidFill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  <a:latin typeface="Arial Rounded MT Bold" panose="020F0704030504030204" pitchFamily="34" charset="0"/>
                <a:cs typeface="Helvetica" panose="020B060402020202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40954DC8-0D2C-4C6B-A32B-6E83DAF2515C}"/>
              </a:ext>
            </a:extLst>
          </p:cNvPr>
          <p:cNvSpPr>
            <a:spLocks noGrp="1"/>
          </p:cNvSpPr>
          <p:nvPr>
            <p:ph type="dt" sz="half" idx="12"/>
          </p:nvPr>
        </p:nvSpPr>
        <p:spPr>
          <a:xfrm>
            <a:off x="1523998" y="6356348"/>
            <a:ext cx="2743200" cy="365125"/>
          </a:xfrm>
        </p:spPr>
        <p:txBody>
          <a:bodyPr/>
          <a:lstStyle/>
          <a:p>
            <a:endParaRPr lang="de-DE"/>
          </a:p>
        </p:txBody>
      </p:sp>
      <p:sp>
        <p:nvSpPr>
          <p:cNvPr id="13" name="Fußzeilenplatzhalter 12">
            <a:extLst>
              <a:ext uri="{FF2B5EF4-FFF2-40B4-BE49-F238E27FC236}">
                <a16:creationId xmlns:a16="http://schemas.microsoft.com/office/drawing/2014/main" id="{46782FB3-D9D3-4E85-8E1A-F581668A406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553202" y="6356349"/>
            <a:ext cx="4114800" cy="365125"/>
          </a:xfrm>
        </p:spPr>
        <p:txBody>
          <a:bodyPr/>
          <a:lstStyle>
            <a:lvl1pPr algn="r">
              <a:defRPr/>
            </a:lvl1pPr>
          </a:lstStyle>
          <a:p>
            <a:r>
              <a:rPr lang="de-DE"/>
              <a:t>27.01.2025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8699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34F8FA-3FE1-4EE5-B156-68CCB2B1C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D96D33-5C58-41B1-B2A0-359D003E1A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739C5FF-6551-4AB5-BC11-E5C910F46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137667-0024-403E-B2F0-3D170DE19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8FD117B-17EE-4FB2-8521-9BD5610F3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616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D7491F7-4DCC-4D3A-B54E-057294C10D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3C7789-5095-4EE6-BF27-EA6FE0688C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696EB7E-F86F-4541-80B2-F8D48530C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F9F2CF-5AAC-479B-BF6B-2DE9761C2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C5755B-96A9-4C00-A8DB-48EE0337F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5510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D078F5-EEFB-4F6D-A295-ADF8677AD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2372"/>
            <a:ext cx="7406371" cy="942388"/>
          </a:xfrm>
          <a:solidFill>
            <a:srgbClr val="971B24"/>
          </a:solidFill>
        </p:spPr>
        <p:txBody>
          <a:bodyPr>
            <a:normAutofit/>
          </a:bodyPr>
          <a:lstStyle>
            <a:lvl1pPr algn="ctr">
              <a:defRPr sz="3600">
                <a:solidFill>
                  <a:schemeClr val="bg1"/>
                </a:solidFill>
                <a:latin typeface="Arial Rounded MT Bold" panose="020F0704030504030204" pitchFamily="34" charset="0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4686E29-762D-41A0-8447-3006CB34D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Titel 1">
            <a:extLst>
              <a:ext uri="{FF2B5EF4-FFF2-40B4-BE49-F238E27FC236}">
                <a16:creationId xmlns:a16="http://schemas.microsoft.com/office/drawing/2014/main" id="{CCD9EB7D-621E-40EC-B4EC-845C6243BC84}"/>
              </a:ext>
            </a:extLst>
          </p:cNvPr>
          <p:cNvSpPr txBox="1">
            <a:spLocks/>
          </p:cNvSpPr>
          <p:nvPr userDrawn="1"/>
        </p:nvSpPr>
        <p:spPr>
          <a:xfrm>
            <a:off x="838200" y="6203340"/>
            <a:ext cx="5257800" cy="440348"/>
          </a:xfrm>
          <a:prstGeom prst="rect">
            <a:avLst/>
          </a:prstGeom>
          <a:solidFill>
            <a:srgbClr val="EA868D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l"/>
            <a:r>
              <a:rPr lang="de-DE" sz="1600" dirty="0">
                <a:solidFill>
                  <a:schemeClr val="bg1"/>
                </a:solidFill>
                <a:latin typeface="+mn-lt"/>
              </a:rPr>
              <a:t>27.01.2025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021F504A-6D32-41D7-93E1-730CBCB5F522}"/>
              </a:ext>
            </a:extLst>
          </p:cNvPr>
          <p:cNvSpPr txBox="1">
            <a:spLocks/>
          </p:cNvSpPr>
          <p:nvPr userDrawn="1"/>
        </p:nvSpPr>
        <p:spPr>
          <a:xfrm>
            <a:off x="6096000" y="6203340"/>
            <a:ext cx="5257800" cy="440348"/>
          </a:xfrm>
          <a:prstGeom prst="rect">
            <a:avLst/>
          </a:prstGeom>
          <a:solidFill>
            <a:srgbClr val="EA868D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Arial Rounded MT Bold" panose="020F0704030504030204" pitchFamily="34" charset="0"/>
                <a:ea typeface="+mj-ea"/>
                <a:cs typeface="+mj-cs"/>
              </a:defRPr>
            </a:lvl1pPr>
          </a:lstStyle>
          <a:p>
            <a:pPr algn="r"/>
            <a:r>
              <a:rPr lang="de-DE" sz="1600" dirty="0">
                <a:solidFill>
                  <a:schemeClr val="bg1"/>
                </a:solidFill>
                <a:latin typeface="+mn-lt"/>
              </a:rPr>
              <a:t>Goethe-Gymnasium Nauen</a:t>
            </a:r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5FDA50E9-5A2B-4015-B60A-0467707C585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571" y="274382"/>
            <a:ext cx="310922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858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F2237-D54A-4E06-A213-0E5F6E881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4E9E662A-11E5-4262-83BD-D17043484E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F5A7149-28F5-42A2-AAC8-32D5DBB2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44545B-F828-4D2C-9A4D-DE3ACE297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81CB2D0-2CF6-4FE0-82AD-7BAD8A87B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065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15C3F-F107-46FB-A89B-F52CD82B3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9AEF563-9EBA-4998-AE49-52302EF03F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BE5630F-C7D3-453A-A153-2743A4DBF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40D21C3-AE6A-4F66-B62C-FBAE799248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98C1A0-5F3F-4325-8679-E4D00740A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EBE3FE-B672-4E2D-BD71-EAED80C84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63130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E384E3-57FF-4420-A69F-B0EB2BEF4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DCF78DB-47CA-41EC-9EFE-13BA4C0D6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E37A08E-C253-49E7-A540-410C0D9DE8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A47D58FA-0FC8-464B-A3C8-1B1909CDB0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72033F5-B41A-4E92-9061-86E13140F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16F8723-21FF-46FF-AF67-F36B950AF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2B69DC8C-0633-47A8-92E7-D91FBF5AB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02972F1-632D-4618-88A6-3AC42DA09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091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EA8C5B-9A43-448E-9E7D-E11D7AED75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791BD5CC-A61A-4F39-81C3-87608009A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5575A7B8-0966-4CA5-9BA8-3D66886FF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06B2F4E3-D6EA-47ED-89CE-CE82D06FC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8443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9C327C8-2EF0-4F72-8E2F-95456482A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81B4646D-56DB-4055-96AA-049D1E66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7795C348-070E-449B-AC98-35CD2DACC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604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ECA74D-AB9A-445F-AF01-50B783185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E9BA080-76EE-48FC-A6E1-F037EAD0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F59FA92-0BE6-4C47-9CBB-2511D2D180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CCF6FCE-05C6-48AB-899B-B3D4D7CE2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1FAF99A-157F-437F-9345-22BA6B9C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D883EEC-E414-439B-A125-D29357E4A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03100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7C4E02-1C89-4DA6-A3D1-E2933F54A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A74F845-085D-4153-ACE7-BE45D1F94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6019CEC-42FC-4F24-BBD5-6E2BA9141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449B163-3DE6-40EF-BE23-7AA3DF19B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BCE4CD-D3D9-4522-8C20-3C505C1EC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27.01.2025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9D205A2-A407-430E-85EC-FB6F0C940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0701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3C378D9-4F3E-481E-8D12-D9F058A6A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51A04B7-09B1-4F8C-93B5-39F5A5C73A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984CD19-A799-407E-A0AB-2DA84A01B0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A15005-CE90-422E-9307-F3871B680B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27.01.2025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6390FD-B925-474A-9549-F2F3727A9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1BCB1-633D-4A96-9AE1-CCEA0625938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0380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474EF-2276-43C4-BCC2-85027F4BD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Herzlich Willkommen </a:t>
            </a:r>
            <a:br>
              <a:rPr lang="de-DE" sz="4000" dirty="0"/>
            </a:br>
            <a:r>
              <a:rPr lang="de-DE" sz="4000" dirty="0"/>
              <a:t>am Goethe-Gymnasium Nauen!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9D8CD9-300F-43CA-A333-271231F1F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71BD55-812B-447B-ABDB-642A59725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385" y="4061124"/>
            <a:ext cx="3109229" cy="1036410"/>
          </a:xfrm>
          <a:prstGeom prst="rect">
            <a:avLst/>
          </a:prstGeom>
        </p:spPr>
      </p:pic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004461-672C-4B82-A746-01DA9AAFC74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27.01.2025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266548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>
            <a:extLst>
              <a:ext uri="{FF2B5EF4-FFF2-40B4-BE49-F238E27FC236}">
                <a16:creationId xmlns:a16="http://schemas.microsoft.com/office/drawing/2014/main" id="{409D8CD9-300F-43CA-A333-271231F1F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de-DE" dirty="0"/>
              <a:t>  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93474EF-2276-43C4-BCC2-85027F4BD3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/>
          </a:bodyPr>
          <a:lstStyle/>
          <a:p>
            <a:r>
              <a:rPr lang="de-DE" dirty="0"/>
              <a:t>Vielen Dank für </a:t>
            </a:r>
            <a:br>
              <a:rPr lang="de-DE" dirty="0"/>
            </a:br>
            <a:r>
              <a:rPr lang="de-DE" dirty="0"/>
              <a:t>Ihre Aufmerksamkeit!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004461-672C-4B82-A746-01DA9AAFC74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6553202" y="6356349"/>
            <a:ext cx="4114800" cy="365125"/>
          </a:xfrm>
        </p:spPr>
        <p:txBody>
          <a:bodyPr/>
          <a:lstStyle/>
          <a:p>
            <a:r>
              <a:rPr lang="de-DE"/>
              <a:t>27.01.2025</a:t>
            </a:r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71BD55-812B-447B-ABDB-642A59725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385" y="3911714"/>
            <a:ext cx="3109229" cy="1036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2370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3474EF-2276-43C4-BCC2-85027F4BD30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e-DE" sz="4000" dirty="0"/>
              <a:t>Informationsveranstaltung zum Aufnahmeverfahren Klasse 7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09D8CD9-300F-43CA-A333-271231F1FD1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  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2E71BD55-812B-447B-ABDB-642A59725A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1385" y="4006328"/>
            <a:ext cx="3109229" cy="1036410"/>
          </a:xfrm>
          <a:prstGeom prst="rect">
            <a:avLst/>
          </a:prstGeom>
        </p:spPr>
      </p:pic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2004461-672C-4B82-A746-01DA9AAFC74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27.01.2025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9035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Ausgangslage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 anchorCtr="0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Verordnung über die Bildungsgänge in der Sek. I vom 02.08.2007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Vierzügigkeit (4 Klassen je Jahrgangsstufe)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Klassenfrequenz: maximal 28 Schülerinnen und Schüler je Klasse</a:t>
            </a:r>
          </a:p>
          <a:p>
            <a:endParaRPr lang="de-DE" dirty="0"/>
          </a:p>
          <a:p>
            <a:pPr marL="0" indent="0" algn="ctr">
              <a:buNone/>
            </a:pPr>
            <a:r>
              <a:rPr lang="de-DE" dirty="0"/>
              <a:t>Wir nehmen für das kommende Schuljahr </a:t>
            </a:r>
            <a:r>
              <a:rPr lang="de-DE" b="1" dirty="0"/>
              <a:t>4 siebente Klassen mit 112 Schülerinnen und Schülern</a:t>
            </a:r>
            <a:r>
              <a:rPr lang="de-DE" dirty="0"/>
              <a:t> auf.</a:t>
            </a:r>
          </a:p>
        </p:txBody>
      </p:sp>
    </p:spTree>
    <p:extLst>
      <p:ext uri="{BB962C8B-B14F-4D97-AF65-F5344CB8AC3E}">
        <p14:creationId xmlns:p14="http://schemas.microsoft.com/office/powerpoint/2010/main" val="131111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3945116"/>
          </a:xfrm>
        </p:spPr>
        <p:txBody>
          <a:bodyPr anchor="ctr" anchorCtr="0"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Anmeldung		Angabe des Erst- </a:t>
            </a:r>
            <a:r>
              <a:rPr lang="de-DE" b="1" dirty="0"/>
              <a:t>und</a:t>
            </a:r>
            <a:r>
              <a:rPr lang="de-DE" dirty="0"/>
              <a:t> Zweitwunschs einer</a:t>
            </a:r>
            <a:br>
              <a:rPr lang="de-DE" dirty="0"/>
            </a:br>
            <a:r>
              <a:rPr lang="de-DE" dirty="0"/>
              <a:t>			weiterführenden Schule</a:t>
            </a:r>
          </a:p>
          <a:p>
            <a:pPr marL="2693988" indent="-2693988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Abgabetermin	10.02.2025 bis 12.02.2025</a:t>
            </a:r>
          </a:p>
          <a:p>
            <a:pPr marL="2693988" indent="-2693988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Unterlagen	Anmeldeformular</a:t>
            </a:r>
          </a:p>
          <a:p>
            <a:pPr marL="2693988" indent="-2693988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	Kopie des Grundschulgutachtens</a:t>
            </a:r>
          </a:p>
          <a:p>
            <a:pPr marL="2693988" indent="-2693988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	Kopie des Halbjahreszeugnisses</a:t>
            </a:r>
          </a:p>
        </p:txBody>
      </p:sp>
    </p:spTree>
    <p:extLst>
      <p:ext uri="{BB962C8B-B14F-4D97-AF65-F5344CB8AC3E}">
        <p14:creationId xmlns:p14="http://schemas.microsoft.com/office/powerpoint/2010/main" val="18572463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Aufnahmeverfahren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3945116"/>
          </a:xfrm>
        </p:spPr>
        <p:txBody>
          <a:bodyPr anchor="ctr" anchorCtr="0">
            <a:normAutofit/>
          </a:bodyPr>
          <a:lstStyle/>
          <a:p>
            <a:pPr marL="514350" indent="-514350" algn="ctr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de-DE" sz="4400" dirty="0"/>
              <a:t>Eignungsfeststellung</a:t>
            </a:r>
          </a:p>
          <a:p>
            <a:pPr marL="514350" indent="-514350" algn="ctr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de-DE" sz="4400" dirty="0"/>
              <a:t>Auswahlverfahren</a:t>
            </a:r>
          </a:p>
          <a:p>
            <a:pPr marL="514350" indent="-514350" algn="ctr">
              <a:spcBef>
                <a:spcPts val="180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de-DE" sz="4400" dirty="0"/>
              <a:t>ggf. Zuweisungsverfahren</a:t>
            </a:r>
          </a:p>
        </p:txBody>
      </p:sp>
    </p:spTree>
    <p:extLst>
      <p:ext uri="{BB962C8B-B14F-4D97-AF65-F5344CB8AC3E}">
        <p14:creationId xmlns:p14="http://schemas.microsoft.com/office/powerpoint/2010/main" val="3034249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1. Eignungsfeststellung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3945116"/>
          </a:xfrm>
        </p:spPr>
        <p:txBody>
          <a:bodyPr anchor="ctr" anchorCtr="0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§ 41 Sek-I-Verordnung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Feststellung der Fähigkeiten, Leistungen und Neigungen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Bildungsgangempfehlung zum Erwerb der AHR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Summe der Noten der Fächer Mathematik, Deutsch und erste Fremdsprache nicht höher als 7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ggf. Probeunterricht (14.03.2025)</a:t>
            </a:r>
          </a:p>
        </p:txBody>
      </p:sp>
    </p:spTree>
    <p:extLst>
      <p:ext uri="{BB962C8B-B14F-4D97-AF65-F5344CB8AC3E}">
        <p14:creationId xmlns:p14="http://schemas.microsoft.com/office/powerpoint/2010/main" val="2951044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2. Auswahlverfahren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2657"/>
            <a:ext cx="10515600" cy="4574407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DE" dirty="0"/>
              <a:t>§ 43 Sek-I-Verordnung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DE" dirty="0"/>
              <a:t>erfolgt durch die Schulleitung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DE" dirty="0"/>
              <a:t>Vorrang haben Grundschulgutachten und Halbjahreszeugnis</a:t>
            </a: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</a:pPr>
            <a:r>
              <a:rPr lang="de-DE" dirty="0"/>
              <a:t>Vergleichen der Fähigkeiten, Leistungen und Neigungen durch u. a. folgende Kriterien:</a:t>
            </a:r>
            <a:br>
              <a:rPr lang="de-DE" dirty="0"/>
            </a:br>
            <a:endParaRPr lang="de-DE" dirty="0"/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dirty="0"/>
              <a:t> Summe und Durchschnitt der Hauptfächer (Abiturrelevanz!)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dirty="0"/>
              <a:t> Durchschnittsnote Zeugnis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dirty="0"/>
              <a:t> Leistungskennziffer (Fähigkeiten und Leistungen – Grundschulgutachten)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dirty="0"/>
              <a:t> Verbalurteil (Engagement, soziale Kompetenzen, Mitarbeit, Fähigkeiten, Interessen)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i="1" dirty="0"/>
              <a:t> ggf. Durchschnittsnote des vorherigen Zeugnisses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r>
              <a:rPr lang="de-DE" sz="3500" i="1" dirty="0"/>
              <a:t> ggf. ASV-Noten (Arbeits- und Sozialverhalten)</a:t>
            </a:r>
          </a:p>
          <a:p>
            <a:pPr lvl="1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Ø"/>
            </a:pPr>
            <a:endParaRPr lang="de-DE" dirty="0"/>
          </a:p>
          <a:p>
            <a:pPr marL="457200" lvl="1" indent="0"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6896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3. Zuweisungsverfahren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3945116"/>
          </a:xfrm>
        </p:spPr>
        <p:txBody>
          <a:bodyPr anchor="ctr" anchorCtr="0"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§ 7 Sek-I-Verordnung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Falls eine Aufnahme weder durch die Erstwunsch noch durch die Zweitwunschschule erfolgt:</a:t>
            </a:r>
            <a:br>
              <a:rPr lang="de-DE" dirty="0"/>
            </a:br>
            <a:r>
              <a:rPr lang="de-DE" dirty="0"/>
              <a:t>Schulamt schlägt</a:t>
            </a:r>
            <a:r>
              <a:rPr lang="de-DE" b="1" dirty="0"/>
              <a:t> </a:t>
            </a:r>
            <a:r>
              <a:rPr lang="de-DE" dirty="0"/>
              <a:t>Schulen mit freien Kapazitäten vor</a:t>
            </a:r>
          </a:p>
          <a:p>
            <a:pPr marL="0" indent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Postausgang für die Zuweisungen und Aufnahmebestätigungen für alle Schülerinnen und Schüler ist </a:t>
            </a:r>
            <a:r>
              <a:rPr lang="de-DE" b="1" dirty="0">
                <a:solidFill>
                  <a:srgbClr val="FF0000"/>
                </a:solidFill>
              </a:rPr>
              <a:t>Freitag der 13.06.2025</a:t>
            </a:r>
            <a:r>
              <a:rPr lang="de-D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823269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41251-E4DE-478A-B2B3-5D4A360E9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Wie geht‘s weiter?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0B7188-A53C-4F7B-ACFB-43CD3F1E51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002"/>
            <a:ext cx="10515600" cy="4266696"/>
          </a:xfrm>
        </p:spPr>
        <p:txBody>
          <a:bodyPr>
            <a:normAutofit fontScale="775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sz="3600" b="1" dirty="0"/>
              <a:t>Klassenbildung</a:t>
            </a:r>
            <a:endParaRPr lang="de-DE" b="1" dirty="0"/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de-DE" dirty="0"/>
              <a:t>Einteilung der Klassen erfolgt nach verschiedenen Merkmalen: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gemeinsame Grundschule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nahe Wohnorte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ausgewogenes Geschlechterverhältnis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>
                <a:solidFill>
                  <a:srgbClr val="FF0000"/>
                </a:solidFill>
              </a:rPr>
              <a:t>Nutzen Sie die Möglichkeiten für Anmerkungen im Anmeldeformular:</a:t>
            </a:r>
            <a:br>
              <a:rPr lang="de-DE" dirty="0"/>
            </a:br>
            <a:r>
              <a:rPr lang="de-DE" dirty="0"/>
              <a:t>Wer möchte mit wem? (maximal 3 Wünsche!)</a:t>
            </a:r>
            <a:br>
              <a:rPr lang="de-DE" dirty="0"/>
            </a:br>
            <a:r>
              <a:rPr lang="de-DE" dirty="0"/>
              <a:t>Wer möchte mit wem nicht? Geschwister?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de-DE" dirty="0"/>
              <a:t>Termin der ersten Elternversammlung Klasse 7: 7.Juli (Montag)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847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347</Words>
  <Application>Microsoft Office PowerPoint</Application>
  <PresentationFormat>Breitbild</PresentationFormat>
  <Paragraphs>62</Paragraphs>
  <Slides>10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Arial</vt:lpstr>
      <vt:lpstr>Arial Rounded MT Bold</vt:lpstr>
      <vt:lpstr>Calibri</vt:lpstr>
      <vt:lpstr>Calibri Light</vt:lpstr>
      <vt:lpstr>Wingdings</vt:lpstr>
      <vt:lpstr>Office</vt:lpstr>
      <vt:lpstr>Herzlich Willkommen  am Goethe-Gymnasium Nauen!</vt:lpstr>
      <vt:lpstr>Informationsveranstaltung zum Aufnahmeverfahren Klasse 7</vt:lpstr>
      <vt:lpstr>Ausgangslage</vt:lpstr>
      <vt:lpstr>Aufnahmeverfahren</vt:lpstr>
      <vt:lpstr>Aufnahmeverfahren</vt:lpstr>
      <vt:lpstr>1. Eignungsfeststellung</vt:lpstr>
      <vt:lpstr>2. Auswahlverfahren</vt:lpstr>
      <vt:lpstr>3. Zuweisungsverfahren</vt:lpstr>
      <vt:lpstr>Wie geht‘s weiter?</vt:lpstr>
      <vt:lpstr>Vielen Dank für  Ihre Aufmerksamkeit!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Informationsveranstaltung zum Aufnahmeverfahren Klasse 7</dc:title>
  <dc:creator>Axel Heider</dc:creator>
  <cp:lastModifiedBy>Maurice Gernig</cp:lastModifiedBy>
  <cp:revision>36</cp:revision>
  <cp:lastPrinted>2020-01-26T18:01:51Z</cp:lastPrinted>
  <dcterms:created xsi:type="dcterms:W3CDTF">2020-01-25T17:30:12Z</dcterms:created>
  <dcterms:modified xsi:type="dcterms:W3CDTF">2025-01-28T17:36:25Z</dcterms:modified>
</cp:coreProperties>
</file>